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6" r:id="rId23"/>
    <p:sldId id="256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7EC0-C624-407C-A857-B5387F59FBA4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D6B41-7490-47F1-B678-10930E17B5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23.xml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slide" Target="slide31.xml"/><Relationship Id="rId7" Type="http://schemas.openxmlformats.org/officeDocument/2006/relationships/image" Target="../media/image36.pn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image" Target="../media/image34.jpeg"/><Relationship Id="rId16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slide" Target="slide27.xml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. GA ĐỊA LÍ\Ảnh SGK\Ảnh lớp 8\Bản đồ trống V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9332" y="0"/>
            <a:ext cx="7297541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13B221-E918-11F7-B194-4127A9A05128}"/>
              </a:ext>
            </a:extLst>
          </p:cNvPr>
          <p:cNvSpPr/>
          <p:nvPr/>
        </p:nvSpPr>
        <p:spPr>
          <a:xfrm>
            <a:off x="8583637" y="4658628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2F504-E732-9701-51D0-2A140D3F1F15}"/>
              </a:ext>
            </a:extLst>
          </p:cNvPr>
          <p:cNvSpPr/>
          <p:nvPr/>
        </p:nvSpPr>
        <p:spPr>
          <a:xfrm>
            <a:off x="6651181" y="3655195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E33B2-2CF3-C1E5-E3DF-21F8C4E3DB37}"/>
              </a:ext>
            </a:extLst>
          </p:cNvPr>
          <p:cNvSpPr/>
          <p:nvPr/>
        </p:nvSpPr>
        <p:spPr>
          <a:xfrm>
            <a:off x="4804364" y="2786515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080CF-A339-7E11-8569-547280B98E74}"/>
              </a:ext>
            </a:extLst>
          </p:cNvPr>
          <p:cNvSpPr/>
          <p:nvPr/>
        </p:nvSpPr>
        <p:spPr>
          <a:xfrm>
            <a:off x="5989684" y="3510815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04133-F9C4-DDEA-E453-BC52C6615667}"/>
              </a:ext>
            </a:extLst>
          </p:cNvPr>
          <p:cNvSpPr/>
          <p:nvPr/>
        </p:nvSpPr>
        <p:spPr>
          <a:xfrm>
            <a:off x="5309444" y="3930316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EF2730-7C84-6AB8-40D1-D41D397E86B9}"/>
              </a:ext>
            </a:extLst>
          </p:cNvPr>
          <p:cNvSpPr/>
          <p:nvPr/>
        </p:nvSpPr>
        <p:spPr>
          <a:xfrm>
            <a:off x="11073371" y="2642136"/>
            <a:ext cx="428817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D1F5D0-DC1B-F443-B9CD-1956917E5152}"/>
              </a:ext>
            </a:extLst>
          </p:cNvPr>
          <p:cNvSpPr/>
          <p:nvPr/>
        </p:nvSpPr>
        <p:spPr>
          <a:xfrm>
            <a:off x="9704981" y="5053262"/>
            <a:ext cx="468922" cy="2598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08CF4-CC0C-5186-39AF-BB47D457813B}"/>
              </a:ext>
            </a:extLst>
          </p:cNvPr>
          <p:cNvSpPr/>
          <p:nvPr/>
        </p:nvSpPr>
        <p:spPr>
          <a:xfrm>
            <a:off x="7328035" y="4389120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FE675-97D7-129E-B665-C99186E2E770}"/>
              </a:ext>
            </a:extLst>
          </p:cNvPr>
          <p:cNvSpPr/>
          <p:nvPr/>
        </p:nvSpPr>
        <p:spPr>
          <a:xfrm>
            <a:off x="8101010" y="3284621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9BE40-58BC-CD4D-9BF4-1F04C4E5174E}"/>
              </a:ext>
            </a:extLst>
          </p:cNvPr>
          <p:cNvSpPr/>
          <p:nvPr/>
        </p:nvSpPr>
        <p:spPr>
          <a:xfrm>
            <a:off x="8583637" y="2497757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0B876-8A9C-74BF-51A9-8EA095851597}"/>
              </a:ext>
            </a:extLst>
          </p:cNvPr>
          <p:cNvSpPr/>
          <p:nvPr/>
        </p:nvSpPr>
        <p:spPr>
          <a:xfrm>
            <a:off x="7022741" y="2497757"/>
            <a:ext cx="305294" cy="288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33E1E-FB1B-3613-2BDA-4DDD179B11D9}"/>
              </a:ext>
            </a:extLst>
          </p:cNvPr>
          <p:cNvSpPr txBox="1"/>
          <p:nvPr/>
        </p:nvSpPr>
        <p:spPr>
          <a:xfrm>
            <a:off x="616017" y="643622"/>
            <a:ext cx="365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vi-VN"/>
            </a:b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90A90-82F9-B98E-FDE1-1AEEE4E2B9C2}"/>
              </a:ext>
            </a:extLst>
          </p:cNvPr>
          <p:cNvSpPr/>
          <p:nvPr/>
        </p:nvSpPr>
        <p:spPr>
          <a:xfrm>
            <a:off x="365760" y="966787"/>
            <a:ext cx="3676851" cy="47837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Chia lớp thành 2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j-lt"/>
              </a:rPr>
              <a:t>đội.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+mj-lt"/>
              </a:rPr>
              <a:t>T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rong vòng 3 phút đội nào xác định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j-lt"/>
              </a:rPr>
              <a:t>đ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ược nhiều quốc gia đ</a:t>
            </a:r>
            <a:r>
              <a:rPr lang="en-US" sz="2800" b="1">
                <a:solidFill>
                  <a:srgbClr val="000000"/>
                </a:solidFill>
                <a:latin typeface="+mj-lt"/>
              </a:rPr>
              <a:t>á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n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j-lt"/>
              </a:rPr>
              <a:t>h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 số trên bản đồ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+mj-lt"/>
              </a:rPr>
              <a:t>h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ơn </a:t>
            </a:r>
            <a:r>
              <a:rPr lang="en-US" sz="2800" b="1">
                <a:solidFill>
                  <a:srgbClr val="000000"/>
                </a:solidFill>
                <a:latin typeface="+mj-lt"/>
              </a:rPr>
              <a:t>t</a:t>
            </a:r>
            <a:r>
              <a:rPr lang="vi-VN" sz="2800" b="1" i="0" u="none" strike="noStrike">
                <a:solidFill>
                  <a:srgbClr val="000000"/>
                </a:solidFill>
                <a:effectLst/>
                <a:latin typeface="+mj-lt"/>
              </a:rPr>
              <a:t>hì đội đó giành chiến thắng và nhận được điểm c</a:t>
            </a:r>
            <a:r>
              <a:rPr lang="en-US" sz="2800" b="1">
                <a:solidFill>
                  <a:srgbClr val="000000"/>
                </a:solidFill>
                <a:latin typeface="+mj-lt"/>
              </a:rPr>
              <a:t>ộng</a:t>
            </a:r>
            <a:endParaRPr lang="vi-VN" sz="2800" b="1">
              <a:effectLst/>
              <a:latin typeface="+mj-lt"/>
            </a:endParaRP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171" y="161439"/>
            <a:ext cx="5791200" cy="323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PTS\Desktop\GADT ĐL7 (KNTTCS, kì 1)\4_16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140" y="3512457"/>
            <a:ext cx="5820231" cy="3214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514" y="3665937"/>
            <a:ext cx="5950861" cy="307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 descr="C:\Users\PTS\Desktop\GADT ĐL7 (KNTTCS, kì 1)\ve-may-bay-di-nga-15-11-2017-1-550x3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6628" y="130628"/>
            <a:ext cx="5820232" cy="3309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291771" y="2995079"/>
            <a:ext cx="238034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Mùa đông lạnh giá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7885" y="6327264"/>
            <a:ext cx="236582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Mùa hè ngắn ngủi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60220" y="3024106"/>
            <a:ext cx="165462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Sông Ô-bi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5076" y="6341778"/>
            <a:ext cx="184331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Hồ Bai-can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19787" cy="2129091"/>
        </p:xfrm>
        <a:graphic>
          <a:graphicData uri="http://schemas.openxmlformats.org/drawingml/2006/table">
            <a:tbl>
              <a:tblPr/>
              <a:tblGrid>
                <a:gridCol w="119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sản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1365" y="2461846"/>
            <a:ext cx="4149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- Phong phú: sắt, thiếc, đồng, than đá, dầu mỏ….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4534233"/>
            <a:ext cx="5331053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H.7.2 phân bố một số loại khoáng sản ở Bắc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088354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850378" cy="2129091"/>
        </p:xfrm>
        <a:graphic>
          <a:graphicData uri="http://schemas.openxmlformats.org/drawingml/2006/table">
            <a:tbl>
              <a:tblPr/>
              <a:tblGrid>
                <a:gridCol w="1150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4731" y="2461846"/>
            <a:ext cx="461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- Đài nguyên và rừng tai ga (rừng lá kim).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TS\Desktop\GADT ĐL7 (KNTTCS, kì 1)\download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69" y="3541487"/>
            <a:ext cx="6161649" cy="325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PTS\Desktop\GADT ĐL7 (KNTTCS, kì 1)\cwu1419213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1326" y="72570"/>
            <a:ext cx="5777132" cy="330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C:\Users\PTS\Desktop\GADT ĐL7 (KNTTCS, kì 1)\Oymyakon-Yakutia-Russia-trav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70" y="43543"/>
            <a:ext cx="6168573" cy="333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 descr="C:\Users\PTS\Desktop\GADT ĐL7 (KNTTCS, kì 1)\cuoc-song-o-ngoi-lang-heo-lanh-vung-vien-dong-nga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259" y="3457596"/>
            <a:ext cx="5762171" cy="332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1" y="1781997"/>
            <a:ext cx="5549106" cy="10787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Hoàn thành bảng kiến thức về đặc điểm tự nhiên Trung Á: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83136" y="3071424"/>
          <a:ext cx="5399207" cy="3179064"/>
        </p:xfrm>
        <a:graphic>
          <a:graphicData uri="http://schemas.openxmlformats.org/drawingml/2006/table">
            <a:tbl>
              <a:tblPr/>
              <a:tblGrid>
                <a:gridCol w="195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7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 sản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 ngòi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4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4" y="1889736"/>
          <a:ext cx="5441410" cy="2731071"/>
        </p:xfrm>
        <a:graphic>
          <a:graphicData uri="http://schemas.openxmlformats.org/drawingml/2006/table">
            <a:tbl>
              <a:tblPr/>
              <a:tblGrid>
                <a:gridCol w="1167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73085" y="2447778"/>
            <a:ext cx="4135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- Nằm ở trung tâm châu Á.</a:t>
            </a:r>
          </a:p>
          <a:p>
            <a:pPr algn="just">
              <a:lnSpc>
                <a:spcPct val="150000"/>
              </a:lnSpc>
            </a:pPr>
            <a:r>
              <a:rPr lang="en-US" sz="2800" b="1"/>
              <a:t>- Không tiếp giáp đại dương.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49056"/>
          <a:ext cx="5480598" cy="1527111"/>
        </p:xfrm>
        <a:graphic>
          <a:graphicData uri="http://schemas.openxmlformats.org/drawingml/2006/table">
            <a:tbl>
              <a:tblPr/>
              <a:tblGrid>
                <a:gridCol w="9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83175" y="2843686"/>
            <a:ext cx="43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2800" b="1"/>
              <a:t>- </a:t>
            </a:r>
            <a:r>
              <a:rPr lang="en-US" sz="2800" b="1"/>
              <a:t>Hệ thống núi bao bọc xung quanh</a:t>
            </a:r>
            <a:r>
              <a:rPr lang="nb-NO" sz="2800" b="1"/>
              <a:t>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0416" y="4638310"/>
            <a:ext cx="5511927" cy="111134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Xác định trên H.7.2 SGK các dãy núi Thiên Sơn, Pa-mia.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42204" y="4072280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C:\Users\PTS\Desktop\GADT ĐL7 (KNTTCS, kì 1)\220px-Verhnee_Shavlinskoe_oze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47" y="43542"/>
            <a:ext cx="6006906" cy="336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328057" y="3113314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Dãy núi An-tai</a:t>
            </a:r>
          </a:p>
        </p:txBody>
      </p:sp>
      <p:pic>
        <p:nvPicPr>
          <p:cNvPr id="28676" name="Picture 4" descr="C:\Users\PTS\Desktop\GADT ĐL7 (KNTTCS, kì 1)\download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0083" y="47303"/>
            <a:ext cx="5933087" cy="335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8" name="Picture 6" descr="C:\Users\PTS\Desktop\GADT ĐL7 (KNTTCS, kì 1)\_105089944_113fad30-e333-4de7-96c9-2c737518f9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548" y="3531476"/>
            <a:ext cx="5964621" cy="3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017891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Thảo nguyên Pa-mia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312" y="29871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Dãy núi Thiên Sơn</a:t>
            </a:r>
          </a:p>
        </p:txBody>
      </p:sp>
      <p:pic>
        <p:nvPicPr>
          <p:cNvPr id="28679" name="Picture 7" descr="C:\Users\PTS\Desktop\GADT ĐL7 (KNTTCS, kì 1)\Pamir_Mountains,_Tajikistan,_06-04-2008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33" y="3446119"/>
            <a:ext cx="5990898" cy="3348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590817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Dãy núi Pa-mia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28347" cy="1519346"/>
        </p:xfrm>
        <a:graphic>
          <a:graphicData uri="http://schemas.openxmlformats.org/drawingml/2006/table">
            <a:tbl>
              <a:tblPr/>
              <a:tblGrid>
                <a:gridCol w="1081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64046" y="2657791"/>
            <a:ext cx="454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- Ôn đới lục địa gay gắt.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0" y="730445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817003"/>
              </p:ext>
            </p:extLst>
          </p:nvPr>
        </p:nvGraphicFramePr>
        <p:xfrm>
          <a:off x="240933" y="1777191"/>
          <a:ext cx="5850378" cy="2969213"/>
        </p:xfrm>
        <a:graphic>
          <a:graphicData uri="http://schemas.openxmlformats.org/drawingml/2006/table">
            <a:tbl>
              <a:tblPr/>
              <a:tblGrid>
                <a:gridCol w="1193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7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hồ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1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837" y="2349302"/>
            <a:ext cx="4600135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- Kém phát triển.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800" b="1"/>
              <a:t>Hai sông lớn: Xưa Đa-ri-a và A-mu Đa-ri-a.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800" b="1"/>
              <a:t> Các hồ: A-ran, Ban-khat…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5098959"/>
            <a:ext cx="5409430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H.7.2 một số sông, hồ ở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653080"/>
            <a:ext cx="1000545" cy="1086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20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067060"/>
            <a:ext cx="970788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7. Bản đồ chính trị châu Á, </a:t>
            </a:r>
          </a:p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khu vực của châu Á </a:t>
            </a:r>
          </a:p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06724" cy="2129091"/>
        </p:xfrm>
        <a:graphic>
          <a:graphicData uri="http://schemas.openxmlformats.org/drawingml/2006/table">
            <a:tbl>
              <a:tblPr/>
              <a:tblGrid>
                <a:gridCol w="124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sản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15291" y="2461846"/>
            <a:ext cx="4167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- Phong phú: dầu mỏ, sắt, kim loại quý, kim loại màu.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3" y="4756304"/>
            <a:ext cx="5487807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H.7.2 phân bố một số loại khoáng sản ở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310425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28347" cy="2731071"/>
        </p:xfrm>
        <a:graphic>
          <a:graphicData uri="http://schemas.openxmlformats.org/drawingml/2006/table">
            <a:tbl>
              <a:tblPr/>
              <a:tblGrid>
                <a:gridCol w="1109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61546" y="2461846"/>
            <a:ext cx="414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Thảo nguyên, bán hoang mạc và hoang mạc, rừng lá kim.</a:t>
            </a:r>
            <a:endParaRPr lang="en-US" sz="2600" b="1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4965895"/>
            <a:ext cx="5383305" cy="15896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Vì sao Trung Á hình thành hoang mạc lớn và rất ít sông ngòi?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498330"/>
            <a:ext cx="1000545" cy="108660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0905" y="2572001"/>
            <a:ext cx="6059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1. Phía đông khu vực Bắc Á là dạng địa hình nào?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467" y="4962311"/>
            <a:ext cx="288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</a:rPr>
              <a:t>Miền núi Xi-bia.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7337" y="2272621"/>
            <a:ext cx="6426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2. Các sông ở Bắc Á đều có hướng chảy như thế nào?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78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Từ nam lên bắc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140" y="2164362"/>
            <a:ext cx="607305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3. So với Bắc Á, khí hậu khu vực Trung 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592" y="4472828"/>
            <a:ext cx="3285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ít khắc nghiệt hơn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7483" y="2262334"/>
            <a:ext cx="6037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4. Dãy Thiên Sơn nằm ở khu vực Bắc Á hay Trung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5840" y="5091393"/>
            <a:ext cx="1487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</a:rPr>
              <a:t>Trung 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6624" y="2208545"/>
            <a:ext cx="64545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5. Kiểu rừng nào phổ biến nhất khu vực Bắc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9329" y="4486275"/>
            <a:ext cx="440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Rừng tai ga (rừng lá kim)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3" y="2392962"/>
            <a:ext cx="7496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6. Kim loại quí và kim loại màu có nhiều ở khu vực Bắc Á hay Trung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96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Khu vực Trung 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6" y="805937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1" y="1835252"/>
            <a:ext cx="6032991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Quan sát H.7.1.SGK, cho biết vị trí của khu vực Bắc Á và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1771" y="6282417"/>
            <a:ext cx="5617029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H.7.1. Bản đồ chính trị châu Á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1" name="Picture 2" descr="C:\Users\PTS\Desktop\Ảnh\7af0189276b4b9eae0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6730" y="934259"/>
            <a:ext cx="5613012" cy="53329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829" y="2100200"/>
            <a:ext cx="744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Câu 7. Đặc điểm lãnh thổ khác biệt nhất của Bắc Á so với Trung Á là gì?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Bắc Á giáp biển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38355" y="1397001"/>
            <a:ext cx="11210300" cy="14723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HS về nhà lập bảng so sánh đặc điểm tự nhiên giữa khu vực Bắc Á và khu vực Trung Á.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90020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2" y="1821186"/>
            <a:ext cx="5552892" cy="9089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Hoàn thành bảng kiến thức về đặc điểm tự nhiên khu vực Bắc Á: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5002" y="6310551"/>
            <a:ext cx="5728677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83137" y="2966920"/>
          <a:ext cx="5335786" cy="3179064"/>
        </p:xfrm>
        <a:graphic>
          <a:graphicData uri="http://schemas.openxmlformats.org/drawingml/2006/table">
            <a:tbl>
              <a:tblPr/>
              <a:tblGrid>
                <a:gridCol w="1928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 sản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  hồi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493" y="1537253"/>
            <a:ext cx="6038845" cy="47545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37015" cy="1519346"/>
        </p:xfrm>
        <a:graphic>
          <a:graphicData uri="http://schemas.openxmlformats.org/drawingml/2006/table">
            <a:tbl>
              <a:tblPr/>
              <a:tblGrid>
                <a:gridCol w="1548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8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4902" y="2709038"/>
            <a:ext cx="3643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Vùng Xi-bia của LB Nga.</a:t>
            </a:r>
          </a:p>
        </p:txBody>
      </p:sp>
      <p:sp>
        <p:nvSpPr>
          <p:cNvPr id="7" name="Rectangle 6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84006" cy="2868618"/>
        </p:xfrm>
        <a:graphic>
          <a:graphicData uri="http://schemas.openxmlformats.org/drawingml/2006/table">
            <a:tbl>
              <a:tblPr/>
              <a:tblGrid>
                <a:gridCol w="1153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0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8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1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hình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435" y="2461846"/>
            <a:ext cx="4149969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nb-NO" sz="2800" b="1"/>
              <a:t>+ Đồng bằng Tây Xi-bia;</a:t>
            </a:r>
            <a:endParaRPr lang="en-US" sz="2800" b="1"/>
          </a:p>
          <a:p>
            <a:pPr>
              <a:lnSpc>
                <a:spcPct val="130000"/>
              </a:lnSpc>
            </a:pPr>
            <a:r>
              <a:rPr lang="nb-NO" sz="2800" b="1"/>
              <a:t>+ Cao nguyên Trung Xi-bia;</a:t>
            </a:r>
            <a:endParaRPr lang="en-US" sz="2800" b="1"/>
          </a:p>
          <a:p>
            <a:pPr>
              <a:lnSpc>
                <a:spcPct val="130000"/>
              </a:lnSpc>
            </a:pPr>
            <a:r>
              <a:rPr lang="nb-NO" sz="2800" b="1"/>
              <a:t>+ Miền núi Đông và Nam Xi-bia.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0416" y="5056753"/>
            <a:ext cx="5738016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Xác định trên H.2 SGK các dãy núi Xai-an, I-a-blô-nô-vôi, Xta-nô-vôi, Vec-khôi-an.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28136" y="4610874"/>
            <a:ext cx="1000545" cy="10866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23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TS\Desktop\GADT ĐL7 (KNTTCS, kì 1)\download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2992" y="47299"/>
            <a:ext cx="5945944" cy="346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C:\Users\PTS\Desktop\GADT ĐL7 (KNTTCS, kì 1)\200px-Ukok_Plate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03" y="3643532"/>
            <a:ext cx="6020972" cy="3172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C:\Users\PTS\Desktop\GADT ĐL7 (KNTTCS, kì 1)\1200px-Hanging-rock-erga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717" y="3657600"/>
            <a:ext cx="601628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870626" y="3136425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Đồng bằng Tây Xi-bia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7371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Dãy núi Xai-an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7280" y="6399834"/>
            <a:ext cx="377014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Cao nguyên Ukok (Trung Xi-bia)</a:t>
            </a:r>
          </a:p>
        </p:txBody>
      </p:sp>
      <p:pic>
        <p:nvPicPr>
          <p:cNvPr id="24582" name="Picture 6" descr="C:\Users\PTS\Desktop\GADT ĐL7 (KNTTCS, kì 1)\di_san_vov3_pzf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014" y="0"/>
            <a:ext cx="5822742" cy="348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448803" y="3052343"/>
            <a:ext cx="3738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Núi lửa vùng Cam-sát-ca (Xi-bia)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15284" cy="2807271"/>
        </p:xfrm>
        <a:graphic>
          <a:graphicData uri="http://schemas.openxmlformats.org/drawingml/2006/table">
            <a:tbl>
              <a:tblPr/>
              <a:tblGrid>
                <a:gridCol w="1175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hậu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1365" y="2461846"/>
            <a:ext cx="414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- Lạnh giá khắc nghiệt.</a:t>
            </a:r>
          </a:p>
          <a:p>
            <a:pPr algn="just">
              <a:lnSpc>
                <a:spcPct val="150000"/>
              </a:lnSpc>
            </a:pPr>
            <a:r>
              <a:rPr lang="en-US" sz="2800" b="1"/>
              <a:t>- Phần lớn có khí hậu ôn đới lục địa.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5056753"/>
            <a:ext cx="5357179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Giải thích vì sao khí hậu Bắc Á lạnh giá khắc nghiệt?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610874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77192"/>
          <a:ext cx="5545913" cy="3333051"/>
        </p:xfrm>
        <a:graphic>
          <a:graphicData uri="http://schemas.openxmlformats.org/drawingml/2006/table">
            <a:tbl>
              <a:tblPr/>
              <a:tblGrid>
                <a:gridCol w="113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ngòi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837" y="2349302"/>
            <a:ext cx="4313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b="1"/>
              <a:t> Các sông lớn: Ô-bi, Lê-na, I-ê-nit-xây…</a:t>
            </a:r>
          </a:p>
          <a:p>
            <a:pPr algn="just"/>
            <a:r>
              <a:rPr lang="en-US" sz="2800" b="1"/>
              <a:t>- Mùa đông đóng băng, lũ vào mùa xuân.</a:t>
            </a:r>
          </a:p>
          <a:p>
            <a:pPr algn="just">
              <a:buFontTx/>
              <a:buChar char="-"/>
            </a:pPr>
            <a:r>
              <a:rPr lang="en-US" sz="2800" b="1"/>
              <a:t> Hồ nước ngọt Bai-can lớn nhất thế giới.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5281841"/>
            <a:ext cx="5344116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H.2 một số sông, hồ ở Bắc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835962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9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1561</Words>
  <Application>Microsoft Office PowerPoint</Application>
  <PresentationFormat>Widescreen</PresentationFormat>
  <Paragraphs>217</Paragraphs>
  <Slides>33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#9Slide03 HelveBold</vt:lpstr>
      <vt:lpstr>Arial</vt:lpstr>
      <vt:lpstr>Calibri</vt:lpstr>
      <vt:lpstr>Calibri Light</vt:lpstr>
      <vt:lpstr>Impact MT Std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Hồ Thị Thanh Tâm</cp:lastModifiedBy>
  <cp:revision>104</cp:revision>
  <dcterms:created xsi:type="dcterms:W3CDTF">2018-05-30T02:40:42Z</dcterms:created>
  <dcterms:modified xsi:type="dcterms:W3CDTF">2022-07-30T02:00:15Z</dcterms:modified>
</cp:coreProperties>
</file>